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media1.mp4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24384000" cy="13716000"/>
  <p:notesSz cx="6858000" cy="9144000"/>
  <p:defaultTextStyle>
    <a:lvl1pPr algn="ctr" defTabSz="825500">
      <a:defRPr sz="5000">
        <a:latin typeface="+mn-lt"/>
        <a:ea typeface="+mn-ea"/>
        <a:cs typeface="+mn-cs"/>
        <a:sym typeface="Helvetica Light"/>
      </a:defRPr>
    </a:lvl1pPr>
    <a:lvl2pPr indent="228600" algn="ctr" defTabSz="825500">
      <a:defRPr sz="5000">
        <a:latin typeface="+mn-lt"/>
        <a:ea typeface="+mn-ea"/>
        <a:cs typeface="+mn-cs"/>
        <a:sym typeface="Helvetica Light"/>
      </a:defRPr>
    </a:lvl2pPr>
    <a:lvl3pPr indent="457200" algn="ctr" defTabSz="825500">
      <a:defRPr sz="5000">
        <a:latin typeface="+mn-lt"/>
        <a:ea typeface="+mn-ea"/>
        <a:cs typeface="+mn-cs"/>
        <a:sym typeface="Helvetica Light"/>
      </a:defRPr>
    </a:lvl3pPr>
    <a:lvl4pPr indent="685800" algn="ctr" defTabSz="825500">
      <a:defRPr sz="5000">
        <a:latin typeface="+mn-lt"/>
        <a:ea typeface="+mn-ea"/>
        <a:cs typeface="+mn-cs"/>
        <a:sym typeface="Helvetica Light"/>
      </a:defRPr>
    </a:lvl4pPr>
    <a:lvl5pPr indent="914400" algn="ctr" defTabSz="825500">
      <a:defRPr sz="5000">
        <a:latin typeface="+mn-lt"/>
        <a:ea typeface="+mn-ea"/>
        <a:cs typeface="+mn-cs"/>
        <a:sym typeface="Helvetica Light"/>
      </a:defRPr>
    </a:lvl5pPr>
    <a:lvl6pPr indent="1143000" algn="ctr" defTabSz="825500">
      <a:defRPr sz="5000">
        <a:latin typeface="+mn-lt"/>
        <a:ea typeface="+mn-ea"/>
        <a:cs typeface="+mn-cs"/>
        <a:sym typeface="Helvetica Light"/>
      </a:defRPr>
    </a:lvl6pPr>
    <a:lvl7pPr indent="1371600" algn="ctr" defTabSz="825500">
      <a:defRPr sz="5000">
        <a:latin typeface="+mn-lt"/>
        <a:ea typeface="+mn-ea"/>
        <a:cs typeface="+mn-cs"/>
        <a:sym typeface="Helvetica Light"/>
      </a:defRPr>
    </a:lvl7pPr>
    <a:lvl8pPr indent="1600200" algn="ctr" defTabSz="825500">
      <a:defRPr sz="5000">
        <a:latin typeface="+mn-lt"/>
        <a:ea typeface="+mn-ea"/>
        <a:cs typeface="+mn-cs"/>
        <a:sym typeface="Helvetica Light"/>
      </a:defRPr>
    </a:lvl8pPr>
    <a:lvl9pPr indent="1828800" algn="ctr" defTabSz="825500">
      <a:defRPr sz="50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>
                <a:latin typeface="Source Serif Pro Semibold"/>
                <a:ea typeface="Source Serif Pro Semibold"/>
                <a:cs typeface="Source Serif Pro Semibold"/>
                <a:sym typeface="Source Serif Pro Semibold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400">
                <a:latin typeface="Source Serif Pro Semibold"/>
                <a:ea typeface="Source Serif Pro Semibold"/>
                <a:cs typeface="Source Serif Pro Semibold"/>
                <a:sym typeface="Source Serif Pro Semibold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400">
                <a:latin typeface="Source Serif Pro Semibold"/>
                <a:ea typeface="Source Serif Pro Semibold"/>
                <a:cs typeface="Source Serif Pro Semibold"/>
                <a:sym typeface="Source Serif Pro Semibold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400">
                <a:latin typeface="Source Serif Pro Semibold"/>
                <a:ea typeface="Source Serif Pro Semibold"/>
                <a:cs typeface="Source Serif Pro Semibold"/>
                <a:sym typeface="Source Serif Pro Semibold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400">
                <a:latin typeface="Source Serif Pro Semibold"/>
                <a:ea typeface="Source Serif Pro Semibold"/>
                <a:cs typeface="Source Serif Pro Semibold"/>
                <a:sym typeface="Source Serif Pro Semibold"/>
              </a:defRPr>
            </a:lvl5pPr>
          </a:lstStyle>
          <a:p>
            <a:pPr lvl="0">
              <a:defRPr sz="1800"/>
            </a:pPr>
            <a:r>
              <a:rPr sz="4400"/>
              <a:t>Body Level One</a:t>
            </a:r>
            <a:endParaRPr sz="4400"/>
          </a:p>
          <a:p>
            <a:pPr lvl="1">
              <a:defRPr sz="1800"/>
            </a:pPr>
            <a:r>
              <a:rPr sz="4400"/>
              <a:t>Body Level Two</a:t>
            </a:r>
            <a:endParaRPr sz="4400"/>
          </a:p>
          <a:p>
            <a:pPr lvl="2">
              <a:defRPr sz="1800"/>
            </a:pPr>
            <a:r>
              <a:rPr sz="4400"/>
              <a:t>Body Level Three</a:t>
            </a:r>
            <a:endParaRPr sz="4400"/>
          </a:p>
          <a:p>
            <a:pPr lvl="3">
              <a:defRPr sz="1800"/>
            </a:pPr>
            <a:r>
              <a:rPr sz="4400"/>
              <a:t>Body Level Four</a:t>
            </a:r>
            <a:endParaRPr sz="4400"/>
          </a:p>
          <a:p>
            <a:pPr lvl="4">
              <a:defRPr sz="1800"/>
            </a:pPr>
            <a:r>
              <a:rPr sz="44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>
                <a:latin typeface="Source Serif Pro Semibold"/>
                <a:ea typeface="Source Serif Pro Semibold"/>
                <a:cs typeface="Source Serif Pro Semibold"/>
                <a:sym typeface="Source Serif Pro Semibold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400">
                <a:latin typeface="Source Serif Pro Semibold"/>
                <a:ea typeface="Source Serif Pro Semibold"/>
                <a:cs typeface="Source Serif Pro Semibold"/>
                <a:sym typeface="Source Serif Pro Semibold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400">
                <a:latin typeface="Source Serif Pro Semibold"/>
                <a:ea typeface="Source Serif Pro Semibold"/>
                <a:cs typeface="Source Serif Pro Semibold"/>
                <a:sym typeface="Source Serif Pro Semibold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400">
                <a:latin typeface="Source Serif Pro Semibold"/>
                <a:ea typeface="Source Serif Pro Semibold"/>
                <a:cs typeface="Source Serif Pro Semibold"/>
                <a:sym typeface="Source Serif Pro Semibold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400">
                <a:latin typeface="Source Serif Pro Semibold"/>
                <a:ea typeface="Source Serif Pro Semibold"/>
                <a:cs typeface="Source Serif Pro Semibold"/>
                <a:sym typeface="Source Serif Pro Semibold"/>
              </a:defRPr>
            </a:lvl5pPr>
          </a:lstStyle>
          <a:p>
            <a:pPr lvl="0">
              <a:defRPr sz="1800"/>
            </a:pPr>
            <a:r>
              <a:rPr sz="4400"/>
              <a:t>Body Level One</a:t>
            </a:r>
            <a:endParaRPr sz="4400"/>
          </a:p>
          <a:p>
            <a:pPr lvl="1">
              <a:defRPr sz="1800"/>
            </a:pPr>
            <a:r>
              <a:rPr sz="4400"/>
              <a:t>Body Level Two</a:t>
            </a:r>
            <a:endParaRPr sz="4400"/>
          </a:p>
          <a:p>
            <a:pPr lvl="2">
              <a:defRPr sz="1800"/>
            </a:pPr>
            <a:r>
              <a:rPr sz="4400"/>
              <a:t>Body Level Three</a:t>
            </a:r>
            <a:endParaRPr sz="4400"/>
          </a:p>
          <a:p>
            <a:pPr lvl="3">
              <a:defRPr sz="1800"/>
            </a:pPr>
            <a:r>
              <a:rPr sz="4400"/>
              <a:t>Body Level Four</a:t>
            </a:r>
            <a:endParaRPr sz="4400"/>
          </a:p>
          <a:p>
            <a:pPr lvl="4">
              <a:defRPr sz="1800"/>
            </a:pPr>
            <a:r>
              <a:rPr sz="44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>
                <a:latin typeface="Source Serif Pro Semibold"/>
                <a:ea typeface="Source Serif Pro Semibold"/>
                <a:cs typeface="Source Serif Pro Semibold"/>
                <a:sym typeface="Source Serif Pro Semibold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400">
                <a:latin typeface="Source Serif Pro Semibold"/>
                <a:ea typeface="Source Serif Pro Semibold"/>
                <a:cs typeface="Source Serif Pro Semibold"/>
                <a:sym typeface="Source Serif Pro Semibold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400">
                <a:latin typeface="Source Serif Pro Semibold"/>
                <a:ea typeface="Source Serif Pro Semibold"/>
                <a:cs typeface="Source Serif Pro Semibold"/>
                <a:sym typeface="Source Serif Pro Semibold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400">
                <a:latin typeface="Source Serif Pro Semibold"/>
                <a:ea typeface="Source Serif Pro Semibold"/>
                <a:cs typeface="Source Serif Pro Semibold"/>
                <a:sym typeface="Source Serif Pro Semibold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400">
                <a:latin typeface="Source Serif Pro Semibold"/>
                <a:ea typeface="Source Serif Pro Semibold"/>
                <a:cs typeface="Source Serif Pro Semibold"/>
                <a:sym typeface="Source Serif Pro Semibold"/>
              </a:defRPr>
            </a:lvl5pPr>
          </a:lstStyle>
          <a:p>
            <a:pPr lvl="0">
              <a:defRPr sz="1800"/>
            </a:pPr>
            <a:r>
              <a:rPr sz="4400"/>
              <a:t>Body Level One</a:t>
            </a:r>
            <a:endParaRPr sz="4400"/>
          </a:p>
          <a:p>
            <a:pPr lvl="1">
              <a:defRPr sz="1800"/>
            </a:pPr>
            <a:r>
              <a:rPr sz="4400"/>
              <a:t>Body Level Two</a:t>
            </a:r>
            <a:endParaRPr sz="4400"/>
          </a:p>
          <a:p>
            <a:pPr lvl="2">
              <a:defRPr sz="1800"/>
            </a:pPr>
            <a:r>
              <a:rPr sz="4400"/>
              <a:t>Body Level Three</a:t>
            </a:r>
            <a:endParaRPr sz="4400"/>
          </a:p>
          <a:p>
            <a:pPr lvl="3">
              <a:defRPr sz="1800"/>
            </a:pPr>
            <a:r>
              <a:rPr sz="4400"/>
              <a:t>Body Level Four</a:t>
            </a:r>
            <a:endParaRPr sz="4400"/>
          </a:p>
          <a:p>
            <a:pPr lvl="4">
              <a:defRPr sz="1800"/>
            </a:pPr>
            <a:r>
              <a:rPr sz="44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200"/>
              <a:t>Body Level One</a:t>
            </a:r>
            <a:endParaRPr sz="5200"/>
          </a:p>
          <a:p>
            <a:pPr lvl="1">
              <a:defRPr sz="1800"/>
            </a:pPr>
            <a:r>
              <a:rPr sz="5200"/>
              <a:t>Body Level Two</a:t>
            </a:r>
            <a:endParaRPr sz="5200"/>
          </a:p>
          <a:p>
            <a:pPr lvl="2">
              <a:defRPr sz="1800"/>
            </a:pPr>
            <a:r>
              <a:rPr sz="5200"/>
              <a:t>Body Level Three</a:t>
            </a:r>
            <a:endParaRPr sz="5200"/>
          </a:p>
          <a:p>
            <a:pPr lvl="3">
              <a:defRPr sz="1800"/>
            </a:pPr>
            <a:r>
              <a:rPr sz="5200"/>
              <a:t>Body Level Four</a:t>
            </a:r>
            <a:endParaRPr sz="5200"/>
          </a:p>
          <a:p>
            <a:pPr lvl="4">
              <a:defRPr sz="1800"/>
            </a:pPr>
            <a:r>
              <a:rPr sz="5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>
                <a:latin typeface="+mn-lt"/>
                <a:ea typeface="+mn-ea"/>
                <a:cs typeface="+mn-cs"/>
                <a:sym typeface="Helvetica Light"/>
              </a:defRPr>
            </a:lvl1pPr>
            <a:lvl2pPr marL="1117600" indent="-558800">
              <a:spcBef>
                <a:spcPts val="4500"/>
              </a:spcBef>
              <a:defRPr sz="4500">
                <a:latin typeface="+mn-lt"/>
                <a:ea typeface="+mn-ea"/>
                <a:cs typeface="+mn-cs"/>
                <a:sym typeface="Helvetica Light"/>
              </a:defRPr>
            </a:lvl2pPr>
            <a:lvl3pPr marL="1676400" indent="-558800">
              <a:spcBef>
                <a:spcPts val="4500"/>
              </a:spcBef>
              <a:defRPr sz="4500">
                <a:latin typeface="+mn-lt"/>
                <a:ea typeface="+mn-ea"/>
                <a:cs typeface="+mn-cs"/>
                <a:sym typeface="Helvetica Light"/>
              </a:defRPr>
            </a:lvl3pPr>
            <a:lvl4pPr marL="2235200" indent="-558800">
              <a:spcBef>
                <a:spcPts val="4500"/>
              </a:spcBef>
              <a:defRPr sz="4500">
                <a:latin typeface="+mn-lt"/>
                <a:ea typeface="+mn-ea"/>
                <a:cs typeface="+mn-cs"/>
                <a:sym typeface="Helvetica Light"/>
              </a:defRPr>
            </a:lvl4pPr>
            <a:lvl5pPr marL="2794000" indent="-558800">
              <a:spcBef>
                <a:spcPts val="4500"/>
              </a:spcBef>
              <a:defRPr sz="45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/>
            </a:pPr>
            <a:r>
              <a:rPr sz="4500"/>
              <a:t>Body Level One</a:t>
            </a:r>
            <a:endParaRPr sz="4500"/>
          </a:p>
          <a:p>
            <a:pPr lvl="1">
              <a:defRPr sz="1800"/>
            </a:pPr>
            <a:r>
              <a:rPr sz="4500"/>
              <a:t>Body Level Two</a:t>
            </a:r>
            <a:endParaRPr sz="4500"/>
          </a:p>
          <a:p>
            <a:pPr lvl="2">
              <a:defRPr sz="1800"/>
            </a:pPr>
            <a:r>
              <a:rPr sz="4500"/>
              <a:t>Body Level Three</a:t>
            </a:r>
            <a:endParaRPr sz="4500"/>
          </a:p>
          <a:p>
            <a:pPr lvl="3">
              <a:defRPr sz="1800"/>
            </a:pPr>
            <a:r>
              <a:rPr sz="4500"/>
              <a:t>Body Level Four</a:t>
            </a:r>
            <a:endParaRPr sz="4500"/>
          </a:p>
          <a:p>
            <a:pPr lvl="4">
              <a:defRPr sz="1800"/>
            </a:pPr>
            <a:r>
              <a:rPr sz="45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200"/>
              <a:t>Body Level One</a:t>
            </a:r>
            <a:endParaRPr sz="5200"/>
          </a:p>
          <a:p>
            <a:pPr lvl="1">
              <a:defRPr sz="1800"/>
            </a:pPr>
            <a:r>
              <a:rPr sz="5200"/>
              <a:t>Body Level Two</a:t>
            </a:r>
            <a:endParaRPr sz="5200"/>
          </a:p>
          <a:p>
            <a:pPr lvl="2">
              <a:defRPr sz="1800"/>
            </a:pPr>
            <a:r>
              <a:rPr sz="5200"/>
              <a:t>Body Level Three</a:t>
            </a:r>
            <a:endParaRPr sz="5200"/>
          </a:p>
          <a:p>
            <a:pPr lvl="3">
              <a:defRPr sz="1800"/>
            </a:pPr>
            <a:r>
              <a:rPr sz="5200"/>
              <a:t>Body Level Four</a:t>
            </a:r>
            <a:endParaRPr sz="5200"/>
          </a:p>
          <a:p>
            <a:pPr lvl="4">
              <a:defRPr sz="1800"/>
            </a:pPr>
            <a:r>
              <a:rPr sz="5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5200"/>
              <a:t>Body Level One</a:t>
            </a:r>
            <a:endParaRPr sz="5200"/>
          </a:p>
          <a:p>
            <a:pPr lvl="1">
              <a:defRPr sz="1800"/>
            </a:pPr>
            <a:r>
              <a:rPr sz="5200"/>
              <a:t>Body Level Two</a:t>
            </a:r>
            <a:endParaRPr sz="5200"/>
          </a:p>
          <a:p>
            <a:pPr lvl="2">
              <a:defRPr sz="1800"/>
            </a:pPr>
            <a:r>
              <a:rPr sz="5200"/>
              <a:t>Body Level Three</a:t>
            </a:r>
            <a:endParaRPr sz="5200"/>
          </a:p>
          <a:p>
            <a:pPr lvl="3">
              <a:defRPr sz="1800"/>
            </a:pPr>
            <a:r>
              <a:rPr sz="5200"/>
              <a:t>Body Level Four</a:t>
            </a:r>
            <a:endParaRPr sz="5200"/>
          </a:p>
          <a:p>
            <a:pPr lvl="4">
              <a:defRPr sz="1800"/>
            </a:pPr>
            <a:r>
              <a:rPr sz="52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825500">
        <a:defRPr sz="11200">
          <a:latin typeface="+mj-lt"/>
          <a:ea typeface="+mj-ea"/>
          <a:cs typeface="+mj-cs"/>
          <a:sym typeface="Source Serif Pro"/>
        </a:defRPr>
      </a:lvl1pPr>
      <a:lvl2pPr indent="228600" algn="ctr" defTabSz="825500">
        <a:defRPr sz="11200">
          <a:latin typeface="+mj-lt"/>
          <a:ea typeface="+mj-ea"/>
          <a:cs typeface="+mj-cs"/>
          <a:sym typeface="Source Serif Pro"/>
        </a:defRPr>
      </a:lvl2pPr>
      <a:lvl3pPr indent="457200" algn="ctr" defTabSz="825500">
        <a:defRPr sz="11200">
          <a:latin typeface="+mj-lt"/>
          <a:ea typeface="+mj-ea"/>
          <a:cs typeface="+mj-cs"/>
          <a:sym typeface="Source Serif Pro"/>
        </a:defRPr>
      </a:lvl3pPr>
      <a:lvl4pPr indent="685800" algn="ctr" defTabSz="825500">
        <a:defRPr sz="11200">
          <a:latin typeface="+mj-lt"/>
          <a:ea typeface="+mj-ea"/>
          <a:cs typeface="+mj-cs"/>
          <a:sym typeface="Source Serif Pro"/>
        </a:defRPr>
      </a:lvl4pPr>
      <a:lvl5pPr indent="914400" algn="ctr" defTabSz="825500">
        <a:defRPr sz="11200">
          <a:latin typeface="+mj-lt"/>
          <a:ea typeface="+mj-ea"/>
          <a:cs typeface="+mj-cs"/>
          <a:sym typeface="Source Serif Pro"/>
        </a:defRPr>
      </a:lvl5pPr>
      <a:lvl6pPr indent="1143000" algn="ctr" defTabSz="825500">
        <a:defRPr sz="11200">
          <a:latin typeface="+mj-lt"/>
          <a:ea typeface="+mj-ea"/>
          <a:cs typeface="+mj-cs"/>
          <a:sym typeface="Source Serif Pro"/>
        </a:defRPr>
      </a:lvl6pPr>
      <a:lvl7pPr indent="1371600" algn="ctr" defTabSz="825500">
        <a:defRPr sz="11200">
          <a:latin typeface="+mj-lt"/>
          <a:ea typeface="+mj-ea"/>
          <a:cs typeface="+mj-cs"/>
          <a:sym typeface="Source Serif Pro"/>
        </a:defRPr>
      </a:lvl7pPr>
      <a:lvl8pPr indent="1600200" algn="ctr" defTabSz="825500">
        <a:defRPr sz="11200">
          <a:latin typeface="+mj-lt"/>
          <a:ea typeface="+mj-ea"/>
          <a:cs typeface="+mj-cs"/>
          <a:sym typeface="Source Serif Pro"/>
        </a:defRPr>
      </a:lvl8pPr>
      <a:lvl9pPr indent="1828800" algn="ctr" defTabSz="825500">
        <a:defRPr sz="11200">
          <a:latin typeface="+mj-lt"/>
          <a:ea typeface="+mj-ea"/>
          <a:cs typeface="+mj-cs"/>
          <a:sym typeface="Source Serif Pro"/>
        </a:defRPr>
      </a:lvl9pPr>
    </p:titleStyle>
    <p:bodyStyle>
      <a:lvl1pPr marL="635000" indent="-635000" defTabSz="825500">
        <a:spcBef>
          <a:spcPts val="5900"/>
        </a:spcBef>
        <a:buSzPct val="75000"/>
        <a:buChar char="•"/>
        <a:defRPr sz="5200">
          <a:latin typeface="+mj-lt"/>
          <a:ea typeface="+mj-ea"/>
          <a:cs typeface="+mj-cs"/>
          <a:sym typeface="Source Serif Pro"/>
        </a:defRPr>
      </a:lvl1pPr>
      <a:lvl2pPr marL="1270000" indent="-635000" defTabSz="825500">
        <a:spcBef>
          <a:spcPts val="5900"/>
        </a:spcBef>
        <a:buSzPct val="75000"/>
        <a:buChar char="•"/>
        <a:defRPr sz="5200">
          <a:latin typeface="+mj-lt"/>
          <a:ea typeface="+mj-ea"/>
          <a:cs typeface="+mj-cs"/>
          <a:sym typeface="Source Serif Pro"/>
        </a:defRPr>
      </a:lvl2pPr>
      <a:lvl3pPr marL="1905000" indent="-635000" defTabSz="825500">
        <a:spcBef>
          <a:spcPts val="5900"/>
        </a:spcBef>
        <a:buSzPct val="75000"/>
        <a:buChar char="•"/>
        <a:defRPr sz="5200">
          <a:latin typeface="+mj-lt"/>
          <a:ea typeface="+mj-ea"/>
          <a:cs typeface="+mj-cs"/>
          <a:sym typeface="Source Serif Pro"/>
        </a:defRPr>
      </a:lvl3pPr>
      <a:lvl4pPr marL="2540000" indent="-635000" defTabSz="825500">
        <a:spcBef>
          <a:spcPts val="5900"/>
        </a:spcBef>
        <a:buSzPct val="75000"/>
        <a:buChar char="•"/>
        <a:defRPr sz="5200">
          <a:latin typeface="+mj-lt"/>
          <a:ea typeface="+mj-ea"/>
          <a:cs typeface="+mj-cs"/>
          <a:sym typeface="Source Serif Pro"/>
        </a:defRPr>
      </a:lvl4pPr>
      <a:lvl5pPr marL="3175000" indent="-635000" defTabSz="825500">
        <a:spcBef>
          <a:spcPts val="5900"/>
        </a:spcBef>
        <a:buSzPct val="75000"/>
        <a:buChar char="•"/>
        <a:defRPr sz="5200">
          <a:latin typeface="+mj-lt"/>
          <a:ea typeface="+mj-ea"/>
          <a:cs typeface="+mj-cs"/>
          <a:sym typeface="Source Serif Pro"/>
        </a:defRPr>
      </a:lvl5pPr>
      <a:lvl6pPr marL="3810000" indent="-635000" defTabSz="825500">
        <a:spcBef>
          <a:spcPts val="5900"/>
        </a:spcBef>
        <a:buSzPct val="75000"/>
        <a:buChar char="•"/>
        <a:defRPr sz="5200">
          <a:latin typeface="+mj-lt"/>
          <a:ea typeface="+mj-ea"/>
          <a:cs typeface="+mj-cs"/>
          <a:sym typeface="Source Serif Pro"/>
        </a:defRPr>
      </a:lvl6pPr>
      <a:lvl7pPr marL="4445000" indent="-635000" defTabSz="825500">
        <a:spcBef>
          <a:spcPts val="5900"/>
        </a:spcBef>
        <a:buSzPct val="75000"/>
        <a:buChar char="•"/>
        <a:defRPr sz="5200">
          <a:latin typeface="+mj-lt"/>
          <a:ea typeface="+mj-ea"/>
          <a:cs typeface="+mj-cs"/>
          <a:sym typeface="Source Serif Pro"/>
        </a:defRPr>
      </a:lvl7pPr>
      <a:lvl8pPr marL="5080000" indent="-635000" defTabSz="825500">
        <a:spcBef>
          <a:spcPts val="5900"/>
        </a:spcBef>
        <a:buSzPct val="75000"/>
        <a:buChar char="•"/>
        <a:defRPr sz="5200">
          <a:latin typeface="+mj-lt"/>
          <a:ea typeface="+mj-ea"/>
          <a:cs typeface="+mj-cs"/>
          <a:sym typeface="Source Serif Pro"/>
        </a:defRPr>
      </a:lvl8pPr>
      <a:lvl9pPr marL="5715000" indent="-635000" defTabSz="825500">
        <a:spcBef>
          <a:spcPts val="5900"/>
        </a:spcBef>
        <a:buSzPct val="75000"/>
        <a:buChar char="•"/>
        <a:defRPr sz="5200">
          <a:latin typeface="+mj-lt"/>
          <a:ea typeface="+mj-ea"/>
          <a:cs typeface="+mj-cs"/>
          <a:sym typeface="Source Serif Pro"/>
        </a:defRPr>
      </a:lvl9pPr>
    </p:bodyStyle>
    <p:otherStyle>
      <a:lvl1pPr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ijoc.org/index.php/ijoc/article/view/1436" TargetMode="Externa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en.wikipedia.org/wiki/Agonism" TargetMode="Externa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youtube.com/yt/press/statistics.html" TargetMode="External"/><Relationship Id="rId3" Type="http://schemas.openxmlformats.org/officeDocument/2006/relationships/hyperlink" Target="https://www.youtube.com/watch?v=J---aiyznGQ" TargetMode="External"/><Relationship Id="rId4" Type="http://schemas.openxmlformats.org/officeDocument/2006/relationships/video" Target="../media/media1.mp4"/><Relationship Id="rId5" Type="http://schemas.microsoft.com/office/2007/relationships/media" Target="../media/media1.mp4"/><Relationship Id="rId6" Type="http://schemas.openxmlformats.org/officeDocument/2006/relationships/image" Target="../media/image2.png"/><Relationship Id="rId7" Type="http://schemas.openxmlformats.org/officeDocument/2006/relationships/image" Target="../media/image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en.wikipedia.org/wiki/Panopticon" TargetMode="Externa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spcBef>
                <a:spcPts val="1200"/>
              </a:spcBef>
              <a:defRPr b="1" sz="8000"/>
            </a:lvl1pPr>
          </a:lstStyle>
          <a:p>
            <a:pPr lvl="0">
              <a:defRPr b="0" sz="1800"/>
            </a:pPr>
            <a:r>
              <a:rPr b="1" sz="8000"/>
              <a:t>What is a flag for? Social media reporting tools and the vocabulary of complaint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xfrm>
            <a:off x="1778000" y="7073900"/>
            <a:ext cx="20828000" cy="188313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Presented by Ali Alkhatib to the Reading With Friends* group</a:t>
            </a:r>
            <a:endParaRPr sz="4400"/>
          </a:p>
          <a:p>
            <a:pPr lvl="0">
              <a:defRPr sz="1800"/>
            </a:pPr>
            <a:r>
              <a:rPr sz="4400"/>
              <a:t>April 6, 2015</a:t>
            </a:r>
            <a:endParaRPr sz="4400"/>
          </a:p>
          <a:p>
            <a:pPr lvl="0" algn="r">
              <a:defRPr sz="1800"/>
            </a:pPr>
            <a:r>
              <a:rPr sz="1200">
                <a:latin typeface="+mj-lt"/>
                <a:ea typeface="+mj-ea"/>
                <a:cs typeface="+mj-cs"/>
                <a:sym typeface="Source Serif Pro"/>
              </a:rPr>
              <a:t>*open to new names</a:t>
            </a:r>
          </a:p>
        </p:txBody>
      </p:sp>
      <p:sp>
        <p:nvSpPr>
          <p:cNvPr id="34" name="Shape 34"/>
          <p:cNvSpPr/>
          <p:nvPr/>
        </p:nvSpPr>
        <p:spPr>
          <a:xfrm>
            <a:off x="1778000" y="12390746"/>
            <a:ext cx="20828001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3000">
                <a:latin typeface="+mj-lt"/>
                <a:ea typeface="+mj-ea"/>
                <a:cs typeface="+mj-cs"/>
                <a:sym typeface="Source Serif Pro"/>
              </a:rPr>
              <a:t>Crawford, Kate, and Tarleton Gillespie. "What is a flag for? Social media reporting tools and the vocabulary of complaint." </a:t>
            </a:r>
            <a:r>
              <a:rPr sz="3000" u="sng">
                <a:latin typeface="+mj-lt"/>
                <a:ea typeface="+mj-ea"/>
                <a:cs typeface="+mj-cs"/>
                <a:sym typeface="Source Serif Pro"/>
              </a:rPr>
              <a:t>New Media &amp; Society</a:t>
            </a:r>
            <a:r>
              <a:rPr sz="3000">
                <a:latin typeface="+mj-lt"/>
                <a:ea typeface="+mj-ea"/>
                <a:cs typeface="+mj-cs"/>
                <a:sym typeface="Source Serif Pro"/>
              </a:rPr>
              <a:t> (2014): 1461444814543163.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Non-flaggers</a:t>
            </a:r>
          </a:p>
        </p:txBody>
      </p:sp>
      <p:sp>
        <p:nvSpPr>
          <p:cNvPr id="66" name="Shape 6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200"/>
              <a:t>Some people just don’t care</a:t>
            </a:r>
            <a:endParaRPr sz="5200"/>
          </a:p>
          <a:p>
            <a:pPr lvl="1">
              <a:defRPr sz="1800"/>
            </a:pPr>
            <a:r>
              <a:rPr sz="4000"/>
              <a:t>Like me, at this point in making slides</a:t>
            </a:r>
            <a:endParaRPr sz="4000"/>
          </a:p>
          <a:p>
            <a:pPr lvl="1">
              <a:defRPr sz="1800"/>
            </a:pPr>
            <a:r>
              <a:rPr sz="4000"/>
              <a:t>Just kidding, I’m having fun</a:t>
            </a:r>
            <a:endParaRPr sz="4000"/>
          </a:p>
          <a:p>
            <a:pPr lvl="0">
              <a:defRPr sz="1800"/>
            </a:pPr>
            <a:r>
              <a:rPr sz="5200"/>
              <a:t>Some users don’t know that they’re expected to flag</a:t>
            </a:r>
            <a:endParaRPr sz="5200"/>
          </a:p>
          <a:p>
            <a:pPr lvl="0">
              <a:defRPr sz="1800"/>
            </a:pPr>
            <a:r>
              <a:rPr sz="5200"/>
              <a:t>Some think someone else did it</a:t>
            </a:r>
            <a:endParaRPr sz="5200"/>
          </a:p>
          <a:p>
            <a:pPr lvl="0">
              <a:defRPr sz="1800"/>
            </a:pPr>
            <a:r>
              <a:rPr sz="5200"/>
              <a:t>Some think it’s offensive, but that the content nevertheless has value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Gaming flags</a:t>
            </a:r>
          </a:p>
        </p:txBody>
      </p:sp>
      <p:sp>
        <p:nvSpPr>
          <p:cNvPr id="69" name="Shape 6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200"/>
              <a:t>Flag bombing</a:t>
            </a:r>
            <a:endParaRPr sz="5200"/>
          </a:p>
          <a:p>
            <a:pPr lvl="0">
              <a:defRPr sz="1800"/>
            </a:pPr>
            <a:r>
              <a:rPr sz="5200"/>
              <a:t>Pranks</a:t>
            </a:r>
            <a:endParaRPr sz="5200"/>
          </a:p>
          <a:p>
            <a:pPr lvl="0">
              <a:defRPr sz="1800"/>
            </a:pPr>
            <a:r>
              <a:rPr sz="5200"/>
              <a:t>Social commentary, e.g…</a:t>
            </a:r>
            <a:endParaRPr sz="5200"/>
          </a:p>
          <a:p>
            <a:pPr lvl="1">
              <a:defRPr sz="1800"/>
            </a:pPr>
            <a:r>
              <a:rPr sz="5200"/>
              <a:t>mass flagging of pro-gay groups on Facebook</a:t>
            </a:r>
            <a:endParaRPr sz="5200"/>
          </a:p>
          <a:p>
            <a:pPr lvl="1">
              <a:defRPr sz="1800"/>
            </a:pPr>
            <a:r>
              <a:rPr sz="5200"/>
              <a:t>mass flagging of pro-Muslim content on YouTube</a:t>
            </a:r>
            <a:endParaRPr sz="5200"/>
          </a:p>
          <a:p>
            <a:pPr lvl="1">
              <a:defRPr sz="1800"/>
            </a:pPr>
            <a:r>
              <a:rPr sz="5200"/>
              <a:t>“user-generated warfare” (quoted from </a:t>
            </a:r>
            <a:r>
              <a:rPr sz="5200">
                <a:solidFill>
                  <a:srgbClr val="0433FF"/>
                </a:solidFill>
                <a:hlinkClick r:id="rId2" invalidUrl="" action="" tgtFrame="" tooltip="" history="1" highlightClick="0" endSnd="0"/>
              </a:rPr>
              <a:t>Fiore-Silfvast</a:t>
            </a:r>
            <a:r>
              <a:rPr sz="5200"/>
              <a:t>, look it up)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Alternative suggestions?</a:t>
            </a:r>
          </a:p>
        </p:txBody>
      </p:sp>
      <p:sp>
        <p:nvSpPr>
          <p:cNvPr id="72" name="Shape 7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200"/>
              <a:t>Flagging as a(n automatic) prompt for debate or discussion</a:t>
            </a:r>
            <a:endParaRPr sz="5200"/>
          </a:p>
          <a:p>
            <a:pPr lvl="1">
              <a:defRPr sz="1800"/>
            </a:pPr>
            <a:r>
              <a:rPr sz="5200"/>
              <a:t>A flag generates a thread for referendum</a:t>
            </a:r>
            <a:endParaRPr sz="5200"/>
          </a:p>
          <a:p>
            <a:pPr lvl="1">
              <a:defRPr sz="1800"/>
            </a:pPr>
            <a:r>
              <a:rPr sz="5200"/>
              <a:t>Community consensus</a:t>
            </a:r>
            <a:endParaRPr sz="5200"/>
          </a:p>
          <a:p>
            <a:pPr lvl="1">
              <a:defRPr sz="1800"/>
            </a:pPr>
            <a:r>
              <a:rPr sz="5200"/>
              <a:t>Wikipedia strives for this, as does Reddit</a:t>
            </a:r>
            <a:endParaRPr sz="5200"/>
          </a:p>
          <a:p>
            <a:pPr lvl="2">
              <a:defRPr sz="1800"/>
            </a:pPr>
            <a:r>
              <a:rPr sz="5200"/>
              <a:t>Wikipedia is more </a:t>
            </a:r>
            <a:r>
              <a:rPr sz="5200">
                <a:solidFill>
                  <a:srgbClr val="0433FF"/>
                </a:solidFill>
                <a:hlinkClick r:id="rId2" invalidUrl="" action="" tgtFrame="" tooltip="" history="1" highlightClick="0" endSnd="0"/>
              </a:rPr>
              <a:t>agonistic</a:t>
            </a:r>
            <a:r>
              <a:rPr sz="5200"/>
              <a:t> than </a:t>
            </a:r>
            <a:r>
              <a:rPr sz="5200">
                <a:latin typeface="Source Serif Pro Semibold"/>
                <a:ea typeface="Source Serif Pro Semibold"/>
                <a:cs typeface="Source Serif Pro Semibold"/>
                <a:sym typeface="Source Serif Pro Semibold"/>
              </a:rPr>
              <a:t>consensus</a:t>
            </a:r>
            <a:r>
              <a:rPr sz="5200"/>
              <a:t>-driven</a:t>
            </a:r>
            <a:endParaRPr sz="5200"/>
          </a:p>
          <a:p>
            <a:pPr lvl="1">
              <a:defRPr sz="1800"/>
            </a:pPr>
            <a:r>
              <a:rPr sz="5200"/>
              <a:t>League of Legends - “The Tribunal” for frequent players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type="title"/>
          </p:nvPr>
        </p:nvSpPr>
        <p:spPr>
          <a:xfrm>
            <a:off x="1689100" y="952500"/>
            <a:ext cx="21005800" cy="3311519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Thanks you were all great</a:t>
            </a:r>
            <a:endParaRPr sz="11200"/>
          </a:p>
          <a:p>
            <a:pPr lvl="0">
              <a:defRPr sz="1800"/>
            </a:pPr>
            <a:r>
              <a:rPr sz="8000"/>
              <a:t>Or not but probably yes great</a:t>
            </a:r>
          </a:p>
        </p:txBody>
      </p:sp>
      <p:sp>
        <p:nvSpPr>
          <p:cNvPr id="75" name="Shape 75"/>
          <p:cNvSpPr/>
          <p:nvPr>
            <p:ph type="body" idx="1"/>
          </p:nvPr>
        </p:nvSpPr>
        <p:spPr>
          <a:xfrm>
            <a:off x="1689100" y="4368468"/>
            <a:ext cx="21005800" cy="807753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200"/>
              <a:t>There’s more if you didn’t get to read it, in particular:</a:t>
            </a:r>
            <a:endParaRPr sz="5200"/>
          </a:p>
          <a:p>
            <a:pPr lvl="1">
              <a:defRPr sz="1800"/>
            </a:pPr>
            <a:r>
              <a:rPr sz="5200"/>
              <a:t>the anecdotes on gaming and mass flag-bombing</a:t>
            </a:r>
            <a:endParaRPr sz="5200"/>
          </a:p>
          <a:p>
            <a:pPr lvl="1">
              <a:defRPr sz="1800"/>
            </a:pPr>
            <a:r>
              <a:rPr sz="5200"/>
              <a:t>More in-depth theory/history on flags and flagging</a:t>
            </a:r>
            <a:endParaRPr sz="5200"/>
          </a:p>
          <a:p>
            <a:pPr lvl="1">
              <a:defRPr sz="1800"/>
            </a:pPr>
            <a:r>
              <a:rPr sz="5200"/>
              <a:t>More exploration of a social model for flagging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Background on Flags</a:t>
            </a:r>
          </a:p>
        </p:txBody>
      </p:sp>
      <p:sp>
        <p:nvSpPr>
          <p:cNvPr id="37" name="Shape 3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0" marL="0" indent="0">
              <a:buSzTx/>
              <a:buNone/>
              <a:defRPr sz="1800"/>
            </a:pPr>
            <a:r>
              <a:rPr sz="5200"/>
              <a:t>Historical meanings: military, nautical, nationalistic, bureaucratic</a:t>
            </a:r>
            <a:endParaRPr sz="5200"/>
          </a:p>
          <a:p>
            <a:pPr lvl="0" marL="0" indent="0">
              <a:buSzTx/>
              <a:buNone/>
              <a:defRPr sz="1800"/>
            </a:pPr>
            <a:r>
              <a:rPr sz="5200"/>
              <a:t>Bureaucratic is what we’re interested in here</a:t>
            </a:r>
            <a:endParaRPr sz="5200"/>
          </a:p>
          <a:p>
            <a:pPr lvl="0" marL="0" indent="0">
              <a:buSzTx/>
              <a:buNone/>
              <a:defRPr sz="1800"/>
            </a:pPr>
            <a:r>
              <a:rPr sz="5200"/>
              <a:t>There’s some interesting historical trivia in the paper if you have time for that sort of thing, but we don’t</a:t>
            </a:r>
            <a:endParaRPr sz="5200"/>
          </a:p>
        </p:txBody>
      </p:sp>
      <p:pic>
        <p:nvPicPr>
          <p:cNvPr id="38" name="pasted-image.jpg"/>
          <p:cNvPicPr/>
          <p:nvPr/>
        </p:nvPicPr>
        <p:blipFill>
          <a:blip r:embed="rId2">
            <a:extLst/>
          </a:blip>
          <a:srcRect l="0" t="0" r="5578" b="5578"/>
          <a:stretch>
            <a:fillRect/>
          </a:stretch>
        </p:blipFill>
        <p:spPr>
          <a:xfrm>
            <a:off x="7087979" y="22374167"/>
            <a:ext cx="10612733" cy="70751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pasted-image.jpg"/>
          <p:cNvPicPr/>
          <p:nvPr/>
        </p:nvPicPr>
        <p:blipFill>
          <a:blip r:embed="rId3">
            <a:extLst/>
          </a:blip>
          <a:srcRect l="0" t="0" r="0" b="35065"/>
          <a:stretch>
            <a:fillRect/>
          </a:stretch>
        </p:blipFill>
        <p:spPr>
          <a:xfrm>
            <a:off x="15418258" y="22418177"/>
            <a:ext cx="7161046" cy="6123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pasted-image.jpg"/>
          <p:cNvPicPr/>
          <p:nvPr/>
        </p:nvPicPr>
        <p:blipFill>
          <a:blip r:embed="rId4">
            <a:extLst/>
          </a:blip>
          <a:srcRect l="25753" t="22502" r="878" b="1171"/>
          <a:stretch>
            <a:fillRect/>
          </a:stretch>
        </p:blipFill>
        <p:spPr>
          <a:xfrm>
            <a:off x="12711690" y="8075980"/>
            <a:ext cx="12288147" cy="95876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Flagging in online communities</a:t>
            </a:r>
          </a:p>
        </p:txBody>
      </p:sp>
      <p:sp>
        <p:nvSpPr>
          <p:cNvPr id="43" name="Shape 43"/>
          <p:cNvSpPr/>
          <p:nvPr>
            <p:ph type="body" idx="1"/>
          </p:nvPr>
        </p:nvSpPr>
        <p:spPr>
          <a:xfrm>
            <a:off x="1689100" y="3238500"/>
            <a:ext cx="14203954" cy="103100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200"/>
              <a:t>Great way to moderate massive scales of user-generated data</a:t>
            </a:r>
            <a:endParaRPr sz="5200"/>
          </a:p>
          <a:p>
            <a:pPr lvl="1">
              <a:defRPr sz="1800"/>
            </a:pPr>
            <a:r>
              <a:rPr sz="5200"/>
              <a:t>Youtube: ~</a:t>
            </a:r>
            <a:r>
              <a:rPr sz="5200">
                <a:solidFill>
                  <a:srgbClr val="0433FF"/>
                </a:solidFill>
                <a:hlinkClick r:id="rId2" invalidUrl="" action="" tgtFrame="" tooltip="" history="1" highlightClick="0" endSnd="0"/>
              </a:rPr>
              <a:t>300 hours uploaded/minute</a:t>
            </a:r>
            <a:endParaRPr sz="5200"/>
          </a:p>
          <a:p>
            <a:pPr lvl="2">
              <a:defRPr sz="1800"/>
            </a:pPr>
            <a:r>
              <a:rPr sz="5200"/>
              <a:t>Approximate length of </a:t>
            </a:r>
            <a:r>
              <a:rPr sz="5200">
                <a:solidFill>
                  <a:srgbClr val="0433FF"/>
                </a:solidFill>
                <a:hlinkClick r:id="rId3" invalidUrl="" action="" tgtFrame="" tooltip="" history="1" highlightClick="0" endSnd="0"/>
              </a:rPr>
              <a:t>this video</a:t>
            </a:r>
            <a:endParaRPr sz="5200"/>
          </a:p>
          <a:p>
            <a:pPr lvl="0">
              <a:defRPr sz="1800"/>
            </a:pPr>
            <a:r>
              <a:rPr sz="5200"/>
              <a:t>Great solution to scaling moderation problems</a:t>
            </a:r>
            <a:endParaRPr sz="5200"/>
          </a:p>
          <a:p>
            <a:pPr lvl="0">
              <a:defRPr sz="1800"/>
            </a:pPr>
            <a:r>
              <a:rPr sz="5200"/>
              <a:t>Good pretext to curate site in </a:t>
            </a:r>
            <a:r>
              <a:rPr sz="5200">
                <a:latin typeface="Source Serif Pro Semibold"/>
                <a:ea typeface="Source Serif Pro Semibold"/>
                <a:cs typeface="Source Serif Pro Semibold"/>
                <a:sym typeface="Source Serif Pro Semibold"/>
              </a:rPr>
              <a:t>seemingly</a:t>
            </a:r>
            <a:r>
              <a:rPr sz="5200"/>
              <a:t> legitimate way</a:t>
            </a:r>
          </a:p>
        </p:txBody>
      </p:sp>
      <p:pic>
        <p:nvPicPr>
          <p:cNvPr id="44" name="Charlie Schmidt's Keyboard Cat! - THE ORIGINAL!-J---aiyznGQ.mp4"/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5876635" y="5506247"/>
            <a:ext cx="7162106" cy="5371579"/>
          </a:xfrm>
          <a:prstGeom prst="rect">
            <a:avLst/>
          </a:prstGeom>
        </p:spPr>
      </p:pic>
      <p:sp>
        <p:nvSpPr>
          <p:cNvPr id="45" name="Shape 45"/>
          <p:cNvSpPr/>
          <p:nvPr/>
        </p:nvSpPr>
        <p:spPr>
          <a:xfrm>
            <a:off x="13534287" y="7659593"/>
            <a:ext cx="1652468" cy="682814"/>
          </a:xfrm>
          <a:prstGeom prst="rightArrow">
            <a:avLst>
              <a:gd name="adj1" fmla="val 44832"/>
              <a:gd name="adj2" fmla="val 77263"/>
            </a:avLst>
          </a:prstGeom>
          <a:blipFill>
            <a:blip r:embed="rId7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Flagging in CSCW/HCI research</a:t>
            </a:r>
          </a:p>
        </p:txBody>
      </p:sp>
      <p:sp>
        <p:nvSpPr>
          <p:cNvPr id="48" name="Shape 4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200"/>
              <a:t>Gives insight into taboo topics (what’s flag-worthy)</a:t>
            </a:r>
            <a:endParaRPr sz="5200"/>
          </a:p>
          <a:p>
            <a:pPr lvl="1">
              <a:defRPr sz="1800"/>
            </a:pPr>
            <a:r>
              <a:rPr sz="4000"/>
              <a:t>obviously no media here</a:t>
            </a:r>
            <a:endParaRPr sz="4000"/>
          </a:p>
          <a:p>
            <a:pPr lvl="0">
              <a:defRPr sz="1800"/>
            </a:pPr>
            <a:r>
              <a:rPr sz="5200"/>
              <a:t>“…complex interplay between users and platforms…”</a:t>
            </a:r>
            <a:endParaRPr sz="5200"/>
          </a:p>
          <a:p>
            <a:pPr lvl="0">
              <a:defRPr sz="1800"/>
            </a:pPr>
            <a:r>
              <a:rPr sz="5200"/>
              <a:t>diverse audience + shared cultural objects = disagreements</a:t>
            </a:r>
            <a:endParaRPr sz="5200"/>
          </a:p>
          <a:p>
            <a:pPr lvl="1">
              <a:defRPr sz="1800"/>
            </a:pPr>
            <a:r>
              <a:rPr sz="5200"/>
              <a:t>Makes algorithmic sense about nuanced social transgressions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Variations in approaches</a:t>
            </a:r>
          </a:p>
        </p:txBody>
      </p:sp>
      <p:sp>
        <p:nvSpPr>
          <p:cNvPr id="51" name="Shape 5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520700" indent="-520700" defTabSz="676909">
              <a:spcBef>
                <a:spcPts val="4800"/>
              </a:spcBef>
              <a:defRPr sz="1800"/>
            </a:pPr>
            <a:r>
              <a:rPr sz="4264"/>
              <a:t>Entirely or partially crowd-driven?</a:t>
            </a:r>
            <a:endParaRPr sz="4264"/>
          </a:p>
          <a:p>
            <a:pPr lvl="1" marL="1041400" indent="-520700" defTabSz="676909">
              <a:spcBef>
                <a:spcPts val="4800"/>
              </a:spcBef>
              <a:defRPr sz="1800"/>
            </a:pPr>
            <a:r>
              <a:rPr sz="4264"/>
              <a:t>Facebook uses reviewers and flagging in tandem</a:t>
            </a:r>
            <a:endParaRPr sz="4264"/>
          </a:p>
          <a:p>
            <a:pPr lvl="1" marL="1041400" indent="-520700" defTabSz="676909">
              <a:spcBef>
                <a:spcPts val="4800"/>
              </a:spcBef>
              <a:defRPr sz="1800"/>
            </a:pPr>
            <a:r>
              <a:rPr sz="4264"/>
              <a:t>Youtube and Twitter rely exclusively on flags</a:t>
            </a:r>
            <a:endParaRPr sz="4264"/>
          </a:p>
          <a:p>
            <a:pPr lvl="0" marL="520700" indent="-520700" defTabSz="676909">
              <a:spcBef>
                <a:spcPts val="4800"/>
              </a:spcBef>
              <a:defRPr sz="1800"/>
            </a:pPr>
            <a:r>
              <a:rPr sz="4264"/>
              <a:t>flag </a:t>
            </a:r>
            <a:r>
              <a:rPr b="1" sz="4264"/>
              <a:t>content</a:t>
            </a:r>
            <a:r>
              <a:rPr sz="4264"/>
              <a:t> vs flag </a:t>
            </a:r>
            <a:r>
              <a:rPr b="1" sz="4264"/>
              <a:t>user</a:t>
            </a:r>
            <a:endParaRPr sz="4264"/>
          </a:p>
          <a:p>
            <a:pPr lvl="0" marL="520700" indent="-520700" defTabSz="676909">
              <a:spcBef>
                <a:spcPts val="4800"/>
              </a:spcBef>
              <a:defRPr sz="1800"/>
            </a:pPr>
            <a:r>
              <a:rPr sz="4264"/>
              <a:t>Expressiveness?</a:t>
            </a:r>
            <a:endParaRPr sz="4264"/>
          </a:p>
          <a:p>
            <a:pPr lvl="1" marL="1041400" indent="-520700" defTabSz="676909">
              <a:spcBef>
                <a:spcPts val="4800"/>
              </a:spcBef>
              <a:defRPr sz="1800"/>
            </a:pPr>
            <a:r>
              <a:rPr sz="4264"/>
              <a:t>single-bit (“I object”)</a:t>
            </a:r>
            <a:endParaRPr sz="4264"/>
          </a:p>
          <a:p>
            <a:pPr lvl="1" marL="1041400" indent="-520700" defTabSz="676909">
              <a:spcBef>
                <a:spcPts val="4800"/>
              </a:spcBef>
              <a:defRPr sz="1800"/>
            </a:pPr>
            <a:r>
              <a:rPr sz="4264"/>
              <a:t>more expressive (“This post has (spam|harassment|trolling|a disquieting parallel to </a:t>
            </a:r>
            <a:r>
              <a:rPr sz="4264">
                <a:solidFill>
                  <a:srgbClr val="0433FF"/>
                </a:solidFill>
                <a:hlinkClick r:id="rId2" invalidUrl="" action="" tgtFrame="" tooltip="" history="1" highlightClick="0" endSnd="0"/>
              </a:rPr>
              <a:t>Foucault’s panopticon</a:t>
            </a:r>
            <a:r>
              <a:rPr sz="4264"/>
              <a:t>) in it.”)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Circumstantial policies</a:t>
            </a:r>
          </a:p>
        </p:txBody>
      </p:sp>
      <p:sp>
        <p:nvSpPr>
          <p:cNvPr id="54" name="Shape 5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200"/>
              <a:t>Your specific circumstances should guide your flagging paradigm</a:t>
            </a:r>
            <a:endParaRPr sz="5200"/>
          </a:p>
          <a:p>
            <a:pPr lvl="1">
              <a:defRPr sz="1800"/>
            </a:pPr>
            <a:r>
              <a:rPr sz="5200"/>
              <a:t>Facebook was criticized for being unresponsive; flagging support dashboard was a tactical response to that criticism.</a:t>
            </a:r>
            <a:endParaRPr sz="5200"/>
          </a:p>
          <a:p>
            <a:pPr lvl="1">
              <a:defRPr sz="1800"/>
            </a:pPr>
            <a:r>
              <a:rPr sz="5200"/>
              <a:t>YouTube created its own list of “super flaggers” - people whose flags are worth more than others</a:t>
            </a:r>
            <a:endParaRPr sz="5200"/>
          </a:p>
          <a:p>
            <a:pPr lvl="1">
              <a:defRPr sz="1800"/>
            </a:pPr>
            <a:r>
              <a:rPr sz="5200"/>
              <a:t>Flickr asks users to self-report (safe, moderate, or restricted), and patrols ratings, not content per se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02615">
              <a:defRPr sz="8176"/>
            </a:lvl1pPr>
          </a:lstStyle>
          <a:p>
            <a:pPr lvl="0">
              <a:defRPr sz="1800"/>
            </a:pPr>
            <a:r>
              <a:rPr sz="8176"/>
              <a:t>Flagging paradigms differ according to space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1206500" indent="-603250" defTabSz="784225">
              <a:spcBef>
                <a:spcPts val="5600"/>
              </a:spcBef>
              <a:defRPr sz="1800"/>
            </a:pPr>
            <a:r>
              <a:rPr sz="4940"/>
              <a:t>Flickr raciness</a:t>
            </a:r>
            <a:endParaRPr sz="4940"/>
          </a:p>
          <a:p>
            <a:pPr lvl="1" marL="1206500" indent="-603250" defTabSz="784225">
              <a:spcBef>
                <a:spcPts val="5600"/>
              </a:spcBef>
              <a:defRPr sz="1800"/>
            </a:pPr>
            <a:r>
              <a:rPr sz="4940"/>
              <a:t>YouTube’s genres of bad content</a:t>
            </a:r>
            <a:endParaRPr sz="4940"/>
          </a:p>
          <a:p>
            <a:pPr lvl="1" marL="1206500" indent="-603250" defTabSz="784225">
              <a:spcBef>
                <a:spcPts val="5600"/>
              </a:spcBef>
              <a:defRPr sz="1800"/>
            </a:pPr>
            <a:r>
              <a:rPr sz="4940"/>
              <a:t>NYT’s “values of proper debate in news spaces”</a:t>
            </a:r>
            <a:endParaRPr sz="4940"/>
          </a:p>
          <a:p>
            <a:pPr lvl="1" marL="1206500" indent="-603250" defTabSz="784225">
              <a:spcBef>
                <a:spcPts val="5600"/>
              </a:spcBef>
              <a:defRPr sz="1800"/>
            </a:pPr>
            <a:r>
              <a:rPr sz="4940"/>
              <a:t>Vine: binary</a:t>
            </a:r>
            <a:endParaRPr sz="4940"/>
          </a:p>
          <a:p>
            <a:pPr lvl="0" marL="603250" indent="-603250" defTabSz="784225">
              <a:spcBef>
                <a:spcPts val="5600"/>
              </a:spcBef>
              <a:defRPr sz="1800"/>
            </a:pPr>
            <a:r>
              <a:rPr sz="4940"/>
              <a:t>Ultimately, an </a:t>
            </a:r>
            <a:r>
              <a:rPr b="1" sz="4940"/>
              <a:t>objection</a:t>
            </a:r>
            <a:r>
              <a:rPr sz="4940"/>
              <a:t>, but little to no </a:t>
            </a:r>
            <a:r>
              <a:rPr b="1" sz="4940"/>
              <a:t>degree</a:t>
            </a:r>
            <a:r>
              <a:rPr sz="4940"/>
              <a:t> of concern or context of complaint</a:t>
            </a:r>
            <a:endParaRPr sz="4940"/>
          </a:p>
          <a:p>
            <a:pPr lvl="1" marL="1206500" indent="-603250" defTabSz="784225">
              <a:spcBef>
                <a:spcPts val="5600"/>
              </a:spcBef>
              <a:defRPr sz="1800"/>
            </a:pPr>
            <a:r>
              <a:rPr sz="4940"/>
              <a:t>No discussion of concern among community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type="title"/>
          </p:nvPr>
        </p:nvSpPr>
        <p:spPr>
          <a:xfrm>
            <a:off x="1689100" y="952500"/>
            <a:ext cx="21005800" cy="357599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Flagging is thin on meaning</a:t>
            </a:r>
            <a:br>
              <a:rPr sz="11200"/>
            </a:br>
            <a:r>
              <a:rPr sz="8000"/>
              <a:t>Maybe that’s a good thing?</a:t>
            </a:r>
          </a:p>
        </p:txBody>
      </p:sp>
      <p:sp>
        <p:nvSpPr>
          <p:cNvPr id="60" name="Shape 60"/>
          <p:cNvSpPr/>
          <p:nvPr>
            <p:ph type="body" idx="1"/>
          </p:nvPr>
        </p:nvSpPr>
        <p:spPr>
          <a:xfrm>
            <a:off x="1689100" y="4571424"/>
            <a:ext cx="21005800" cy="787457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200"/>
              <a:t>Regulation is messy</a:t>
            </a:r>
            <a:endParaRPr sz="5200"/>
          </a:p>
          <a:p>
            <a:pPr lvl="0">
              <a:defRPr sz="1800"/>
            </a:pPr>
            <a:r>
              <a:rPr sz="5200"/>
              <a:t>Opacity means less controversy if admins ignore a flag for widely criticized, but valuable content</a:t>
            </a:r>
            <a:endParaRPr sz="5200"/>
          </a:p>
          <a:p>
            <a:pPr lvl="0">
              <a:defRPr sz="1800"/>
            </a:pPr>
            <a:r>
              <a:rPr sz="5200"/>
              <a:t>Also means they can remove content (even if not flagged) and claim it was requested by the community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Legal stuff</a:t>
            </a:r>
          </a:p>
        </p:txBody>
      </p:sp>
      <p:sp>
        <p:nvSpPr>
          <p:cNvPr id="63" name="Shape 6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200"/>
              <a:t>DMCA</a:t>
            </a:r>
            <a:endParaRPr sz="5200"/>
          </a:p>
          <a:p>
            <a:pPr lvl="0">
              <a:defRPr sz="1800"/>
            </a:pPr>
            <a:r>
              <a:rPr sz="5200"/>
              <a:t>Don’t really want to talk about this much, does anyone else want to?</a:t>
            </a:r>
            <a:endParaRPr sz="5200"/>
          </a:p>
          <a:p>
            <a:pPr lvl="0">
              <a:defRPr sz="1800"/>
            </a:pPr>
            <a:r>
              <a:rPr sz="5200"/>
              <a:t>No? Great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63" grpId="1"/>
    </p:bldLst>
  </p:timing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ource Serif Pro"/>
        <a:ea typeface="Source Serif Pro"/>
        <a:cs typeface="Source Serif Pro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ource Serif Pro"/>
        <a:ea typeface="Source Serif Pro"/>
        <a:cs typeface="Source Serif Pro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